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83" r:id="rId3"/>
    <p:sldId id="284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85" r:id="rId15"/>
    <p:sldId id="296" r:id="rId16"/>
    <p:sldId id="297" r:id="rId17"/>
    <p:sldId id="282" r:id="rId18"/>
  </p:sldIdLst>
  <p:sldSz cx="9144000" cy="6858000" type="screen4x3"/>
  <p:notesSz cx="6791325" cy="99218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2651" autoAdjust="0"/>
  </p:normalViewPr>
  <p:slideViewPr>
    <p:cSldViewPr>
      <p:cViewPr>
        <p:scale>
          <a:sx n="75" d="100"/>
          <a:sy n="75" d="100"/>
        </p:scale>
        <p:origin x="-1056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9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52916B-281B-42DB-9A2D-9A558B8EB661}" type="datetimeFigureOut">
              <a:rPr lang="ru-RU"/>
              <a:pPr>
                <a:defRPr/>
              </a:pPr>
              <a:t>23.08.2016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32425" cy="4464050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3400"/>
            <a:ext cx="2943225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423400"/>
            <a:ext cx="2943225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1BF5CC-F5F1-4A0F-AFFD-033A959A0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66CC2-734C-4433-96C0-921A9AF9413A}" type="datetime1">
              <a:rPr lang="ru-RU"/>
              <a:pPr>
                <a:defRPr/>
              </a:pPr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65ADC-8DCE-48B5-9B5D-D02DF36D0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E7BF3-D968-4150-B711-AFFB669F7C8F}" type="datetime1">
              <a:rPr lang="ru-RU"/>
              <a:pPr>
                <a:defRPr/>
              </a:pPr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1DD80-387C-4ED3-B215-87FCD376B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CEBB7-0A2E-40C0-95B1-85916EA656A8}" type="datetime1">
              <a:rPr lang="ru-RU"/>
              <a:pPr>
                <a:defRPr/>
              </a:pPr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FB397-ED49-4039-9045-D9C3650CF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056E7-981A-4CDD-8A75-A3A7B857BD8A}" type="datetime1">
              <a:rPr lang="ru-RU"/>
              <a:pPr>
                <a:defRPr/>
              </a:pPr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BD044-9157-46DC-AA54-60F915F97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E58C1-891C-4471-A97E-9B9A1DCBB5DA}" type="datetime1">
              <a:rPr lang="ru-RU"/>
              <a:pPr>
                <a:defRPr/>
              </a:pPr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6B3F-6D81-45CB-A421-F740B71AB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1EE7F-C7D6-490B-9338-1DDEE115D1CF}" type="datetime1">
              <a:rPr lang="ru-RU"/>
              <a:pPr>
                <a:defRPr/>
              </a:pPr>
              <a:t>23.08.2016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D000B-BE3C-4AC4-BDED-2A5CBD0B2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1B0E9-9447-4FE4-B550-7BFCE7AC0620}" type="datetime1">
              <a:rPr lang="ru-RU"/>
              <a:pPr>
                <a:defRPr/>
              </a:pPr>
              <a:t>23.08.2016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15437-0372-456C-9424-592FFD9CF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EE0A-4C17-46AB-95ED-23547A1F6F1E}" type="datetime1">
              <a:rPr lang="ru-RU"/>
              <a:pPr>
                <a:defRPr/>
              </a:pPr>
              <a:t>23.08.2016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6110D-4773-4A6C-9FC9-4B8B22867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0AFA9-0DE1-4E01-9F53-1A6E28DC4036}" type="datetime1">
              <a:rPr lang="ru-RU"/>
              <a:pPr>
                <a:defRPr/>
              </a:pPr>
              <a:t>23.08.2016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17FE3-D251-4322-A51C-9C84C1B5D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2FD97-F668-482D-A219-B52E79222FDB}" type="datetime1">
              <a:rPr lang="ru-RU"/>
              <a:pPr>
                <a:defRPr/>
              </a:pPr>
              <a:t>23.08.2016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8009-B36F-4D01-82E5-E34A9B0CA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E473F-A0B7-4EC5-9D86-08BD7715EE03}" type="datetime1">
              <a:rPr lang="ru-RU"/>
              <a:pPr>
                <a:defRPr/>
              </a:pPr>
              <a:t>23.08.2016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980FF-1DAC-4E1C-AFFC-2A0A32D65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4CFF83-9E20-48F3-BC22-92B2DEBE465F}" type="datetime1">
              <a:rPr lang="ru-RU"/>
              <a:pPr>
                <a:defRPr/>
              </a:pPr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9D0D0E-17B0-4751-914B-25BD70C18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468313" y="1341438"/>
            <a:ext cx="8207375" cy="2592387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bg1"/>
                </a:solidFill>
              </a:rPr>
              <a:t>Способы подключения домохозяйств</a:t>
            </a:r>
            <a:br>
              <a:rPr lang="ru-RU" sz="3600" smtClean="0">
                <a:solidFill>
                  <a:schemeClr val="bg1"/>
                </a:solidFill>
              </a:rPr>
            </a:br>
            <a:r>
              <a:rPr lang="ru-RU" sz="3600" smtClean="0">
                <a:solidFill>
                  <a:schemeClr val="bg1"/>
                </a:solidFill>
              </a:rPr>
              <a:t>к эфирному цифровому</a:t>
            </a:r>
            <a:br>
              <a:rPr lang="ru-RU" sz="3600" smtClean="0">
                <a:solidFill>
                  <a:schemeClr val="bg1"/>
                </a:solidFill>
              </a:rPr>
            </a:br>
            <a:r>
              <a:rPr lang="ru-RU" sz="3600" smtClean="0">
                <a:solidFill>
                  <a:schemeClr val="bg1"/>
                </a:solidFill>
              </a:rPr>
              <a:t>телевизионному и радиовещанию. </a:t>
            </a:r>
            <a:br>
              <a:rPr lang="ru-RU" sz="3600" smtClean="0">
                <a:solidFill>
                  <a:schemeClr val="bg1"/>
                </a:solidFill>
              </a:rPr>
            </a:br>
            <a:r>
              <a:rPr lang="ru-RU" sz="3600" smtClean="0">
                <a:solidFill>
                  <a:schemeClr val="bg1"/>
                </a:solidFill>
              </a:rPr>
              <a:t>Приёмное оборудование.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5732463"/>
            <a:ext cx="7775575" cy="649287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bg1"/>
                </a:solidFill>
              </a:rPr>
              <a:t>Орел 2016</a:t>
            </a:r>
            <a:endParaRPr lang="ru-RU" sz="1800" smtClean="0">
              <a:solidFill>
                <a:schemeClr val="bg1"/>
              </a:solidFill>
            </a:endParaRPr>
          </a:p>
          <a:p>
            <a:pPr algn="l" eaLnBrk="1" hangingPunct="1"/>
            <a:endParaRPr lang="ru-RU" sz="1200" smtClean="0">
              <a:solidFill>
                <a:schemeClr val="bg1"/>
              </a:solidFill>
            </a:endParaRPr>
          </a:p>
        </p:txBody>
      </p:sp>
      <p:sp>
        <p:nvSpPr>
          <p:cNvPr id="14339" name="Подзаголовок 2"/>
          <p:cNvSpPr txBox="1">
            <a:spLocks/>
          </p:cNvSpPr>
          <p:nvPr/>
        </p:nvSpPr>
        <p:spPr bwMode="auto">
          <a:xfrm>
            <a:off x="971550" y="620713"/>
            <a:ext cx="6985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>
                <a:solidFill>
                  <a:schemeClr val="bg1"/>
                </a:solidFill>
                <a:latin typeface="Calibri" pitchFamily="34" charset="0"/>
              </a:rPr>
              <a:t>Российская телевизионная и радиовещательная сеть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>
                <a:solidFill>
                  <a:schemeClr val="bg1"/>
                </a:solidFill>
                <a:latin typeface="Calibri" pitchFamily="34" charset="0"/>
              </a:rPr>
              <a:t>Орловский радиотелевизионный передающий центр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118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716463" y="3789363"/>
            <a:ext cx="4176712" cy="1295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Докладчик: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Главный инженер филиала РТРС «Орловский ОРТПЦ»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Андрей Шишкин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1800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z="1400" smtClean="0">
              <a:solidFill>
                <a:schemeClr val="bg1"/>
              </a:solidFill>
            </a:endParaRPr>
          </a:p>
          <a:p>
            <a:pPr eaLnBrk="1" hangingPunct="1"/>
            <a:endParaRPr lang="ru-RU" sz="1400" smtClean="0">
              <a:solidFill>
                <a:schemeClr val="bg1"/>
              </a:solidFill>
            </a:endParaRPr>
          </a:p>
          <a:p>
            <a:pPr eaLnBrk="1" hangingPunct="1"/>
            <a:endParaRPr lang="ru-RU" sz="1400" smtClean="0">
              <a:solidFill>
                <a:schemeClr val="bg1"/>
              </a:solidFill>
            </a:endParaRPr>
          </a:p>
          <a:p>
            <a:pPr eaLnBrk="1" hangingPunct="1"/>
            <a:endParaRPr lang="ru-RU" sz="1400" smtClean="0">
              <a:solidFill>
                <a:schemeClr val="bg1"/>
              </a:solidFill>
            </a:endParaRPr>
          </a:p>
          <a:p>
            <a:pPr eaLnBrk="1" hangingPunct="1"/>
            <a:endParaRPr lang="ru-RU" sz="1400" smtClean="0">
              <a:solidFill>
                <a:schemeClr val="bg1"/>
              </a:solidFill>
            </a:endParaRPr>
          </a:p>
          <a:p>
            <a:pPr eaLnBrk="1" hangingPunct="1"/>
            <a:endParaRPr lang="ru-RU" sz="1400" smtClean="0">
              <a:solidFill>
                <a:schemeClr val="bg1"/>
              </a:solidFill>
            </a:endParaRPr>
          </a:p>
          <a:p>
            <a:pPr eaLnBrk="1" hangingPunct="1"/>
            <a:endParaRPr lang="ru-RU" sz="1400" smtClean="0">
              <a:solidFill>
                <a:schemeClr val="bg1"/>
              </a:solidFill>
            </a:endParaRPr>
          </a:p>
          <a:p>
            <a:pPr eaLnBrk="1" hangingPunct="1"/>
            <a:endParaRPr lang="ru-RU" sz="1400" smtClean="0">
              <a:solidFill>
                <a:schemeClr val="bg1"/>
              </a:solidFill>
            </a:endParaRPr>
          </a:p>
          <a:p>
            <a:pPr eaLnBrk="1" hangingPunct="1"/>
            <a:endParaRPr lang="ru-RU" sz="1400" smtClean="0">
              <a:solidFill>
                <a:schemeClr val="bg1"/>
              </a:solidFill>
            </a:endParaRPr>
          </a:p>
          <a:p>
            <a:pPr eaLnBrk="1" hangingPunct="1"/>
            <a:endParaRPr lang="ru-RU" sz="1400" smtClean="0">
              <a:solidFill>
                <a:schemeClr val="bg1"/>
              </a:solidFill>
            </a:endParaRPr>
          </a:p>
          <a:p>
            <a:pPr eaLnBrk="1" hangingPunct="1"/>
            <a:endParaRPr lang="ru-RU" sz="1400" smtClean="0">
              <a:solidFill>
                <a:schemeClr val="bg1"/>
              </a:solidFill>
            </a:endParaRPr>
          </a:p>
          <a:p>
            <a:pPr eaLnBrk="1" hangingPunct="1"/>
            <a:endParaRPr lang="ru-RU" sz="1400" smtClean="0">
              <a:solidFill>
                <a:schemeClr val="bg1"/>
              </a:solidFill>
            </a:endParaRPr>
          </a:p>
          <a:p>
            <a:pPr eaLnBrk="1" hangingPunct="1"/>
            <a:endParaRPr lang="ru-RU" sz="1400" smtClean="0">
              <a:solidFill>
                <a:schemeClr val="bg1"/>
              </a:solidFill>
            </a:endParaRPr>
          </a:p>
          <a:p>
            <a:pPr eaLnBrk="1" hangingPunct="1"/>
            <a:endParaRPr lang="ru-RU" sz="140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Шаг 3. Подключите электропитание и включите телевизор.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Шаг 4. Зайдите в соответствующий раздел меню настроек телевизора и активируйте работу цифрового тюнера.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</a:rPr>
              <a:t>Шаг 5. Произведите автоматический поиск программ, используя инструкцию по эксплуатации. Можно выполнить ручной поиск каналов. В этом случае необходимо ввести номер канала или частоту.</a:t>
            </a:r>
          </a:p>
          <a:p>
            <a:pPr eaLnBrk="1" hangingPunct="1"/>
            <a:endParaRPr lang="ru-RU" sz="1400" smtClean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B0F28-4294-44D5-8C2B-186975193A7A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9850"/>
            <a:ext cx="7704137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8E751-9215-46A3-81E7-EB150CED5A1E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-26988"/>
            <a:ext cx="9109075" cy="642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C59F9-29A6-40E2-8B11-8DA5E1711A80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1440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39C06-12A7-43A1-8958-8926E23B7BF9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15888"/>
            <a:ext cx="9037637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Способы подключения домохозяйств к «цифре»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32A57-7B52-44A0-A341-F6E5A789FF4D}" type="slidenum">
              <a:rPr lang="ru-RU"/>
              <a:pPr>
                <a:defRPr/>
              </a:pPr>
              <a:t>14</a:t>
            </a:fld>
            <a:endParaRPr lang="ru-RU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65313"/>
            <a:ext cx="91440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EF4DB-F721-4FF9-95E0-658AF49DFA0F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1773238"/>
            <a:ext cx="90297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ПРЕДУПРЕЖДЕНИЕ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</a:rPr>
              <a:t>Цифровое эфирное телевещание на Орловской области (на объектах 3 и 4 этапов) ведется в </a:t>
            </a:r>
            <a:r>
              <a:rPr lang="ru-RU" sz="2800" u="sng" smtClean="0">
                <a:solidFill>
                  <a:schemeClr val="bg1"/>
                </a:solidFill>
              </a:rPr>
              <a:t>тестовом</a:t>
            </a:r>
            <a:r>
              <a:rPr lang="ru-RU" sz="2800" smtClean="0">
                <a:solidFill>
                  <a:schemeClr val="bg1"/>
                </a:solidFill>
              </a:rPr>
              <a:t> режиме.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</a:rPr>
              <a:t>Отрабатывается эксплуатационная надежность передающих цифровых комплексов. Поэтому возможны перерывы в эфирной трансляции пакетов цифровых телеканалов.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</a:rPr>
              <a:t>Ввод в эксплуатацию сети 1МХ ноябрь 2016 года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</a:rPr>
              <a:t>Сети 2 МХ – 2018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7F2F9-0E59-4FC0-BA97-4162F3BFE8FC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1"/>
          <p:cNvSpPr>
            <a:spLocks noGrp="1"/>
          </p:cNvSpPr>
          <p:nvPr>
            <p:ph idx="1"/>
          </p:nvPr>
        </p:nvSpPr>
        <p:spPr>
          <a:xfrm>
            <a:off x="323850" y="2708275"/>
            <a:ext cx="8640763" cy="35290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30722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91C388-64EA-4771-8F28-9F5970330C7A}" type="slidenum">
              <a:rPr lang="ru-RU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Преимущества «цифры»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96E65-CA46-4EFD-B8DE-110CB27EE92D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5038"/>
            <a:ext cx="9144000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Состав федеральных мультиплексов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557338"/>
            <a:ext cx="8964612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ая выноска 5"/>
          <p:cNvSpPr/>
          <p:nvPr/>
        </p:nvSpPr>
        <p:spPr>
          <a:xfrm>
            <a:off x="3492500" y="5554663"/>
            <a:ext cx="1800225" cy="1143000"/>
          </a:xfrm>
          <a:prstGeom prst="wedgeRectCallout">
            <a:avLst>
              <a:gd name="adj1" fmla="val -34926"/>
              <a:gd name="adj2" fmla="val -88558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+ радиоканалы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Вести ФМ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Маяк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Радио России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Как подключиться?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Подключение оборудования для просмотра цифрового эфирного телевидения не занимает много времени и не требует специальных навыков и знаний. </a:t>
            </a:r>
            <a:endParaRPr lang="ru-RU" dirty="0" smtClean="0">
              <a:solidFill>
                <a:schemeClr val="bg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Для </a:t>
            </a:r>
            <a:r>
              <a:rPr lang="ru-RU" dirty="0">
                <a:solidFill>
                  <a:schemeClr val="bg1"/>
                </a:solidFill>
              </a:rPr>
              <a:t>приема ЦЭТВ на новом телевизоре, который поддерживает стандарт DVB-T2, нужна лишь антенна ДМВ диапазона. Для старого аналогового телевизора, кроме антенны, нужна еще специальная приставка (</a:t>
            </a:r>
            <a:r>
              <a:rPr lang="ru-RU" dirty="0" err="1">
                <a:solidFill>
                  <a:schemeClr val="bg1"/>
                </a:solidFill>
              </a:rPr>
              <a:t>SetTopBox</a:t>
            </a:r>
            <a:r>
              <a:rPr lang="ru-RU" dirty="0">
                <a:solidFill>
                  <a:schemeClr val="bg1"/>
                </a:solidFill>
              </a:rPr>
              <a:t>, STB, или просто «цифровая приставка»).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4F2F3-9AB5-46A6-9EC0-2A059BAB3E55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chemeClr val="bg1"/>
                </a:solidFill>
              </a:rPr>
              <a:t>КАКОЕ ОБОРУДОВАНИЕ НЕОБХОДИМО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</a:rPr>
              <a:t>Антенна ДМВ диапазона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(</a:t>
            </a:r>
            <a:r>
              <a:rPr lang="ru-RU" sz="2800" b="1" dirty="0">
                <a:solidFill>
                  <a:schemeClr val="bg1"/>
                </a:solidFill>
              </a:rPr>
              <a:t>коллективная или индивидуальная</a:t>
            </a:r>
            <a:r>
              <a:rPr lang="ru-RU" sz="2800" b="1" dirty="0" smtClean="0">
                <a:solidFill>
                  <a:schemeClr val="bg1"/>
                </a:solidFill>
              </a:rPr>
              <a:t>)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Если </a:t>
            </a:r>
            <a:r>
              <a:rPr lang="ru-RU" sz="2800" dirty="0">
                <a:solidFill>
                  <a:schemeClr val="bg1"/>
                </a:solidFill>
              </a:rPr>
              <a:t>вы не подключены к коллективной ДМВ антенне, то вам необходимо приобрести индивидуальную, которая может быть комнатной или наружной. В непосредственной близости от телебашни используйте комнатную антенну, на значительном удалении от передающего телецентра – наружную антенну с усилителем, разместив ее на максимально возможной высоте.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EB868-C1B8-4FAD-B6D3-4BC7CFA00887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Приёмные антенны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B8FB1-D3C7-47E1-A7C9-0B6F3C81EA10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19460" name="Picture 2" descr="http://rtrs.ru/files/81/26/8126c4af9540c328245f2ef71e291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268413"/>
            <a:ext cx="537845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chemeClr val="bg1"/>
                </a:solidFill>
              </a:rPr>
              <a:t>КАКОЕ ОБОРУДОВАНИЕ НЕОБХОДИМО</a:t>
            </a:r>
            <a:endParaRPr lang="ru-RU" sz="3600" smtClean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</a:rPr>
              <a:t>Телевизор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mtClean="0">
              <a:solidFill>
                <a:schemeClr val="bg1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</a:rPr>
              <a:t>Если у вас цифровой телевизор с тюнером </a:t>
            </a:r>
            <a:r>
              <a:rPr lang="en-US" sz="2800" smtClean="0">
                <a:solidFill>
                  <a:schemeClr val="bg1"/>
                </a:solidFill>
              </a:rPr>
              <a:t>DVB-T2</a:t>
            </a:r>
            <a:r>
              <a:rPr lang="ru-RU" sz="2800" smtClean="0">
                <a:solidFill>
                  <a:schemeClr val="bg1"/>
                </a:solidFill>
              </a:rPr>
              <a:t>, то никакого дополнительного оборудования не потребуется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</a:rPr>
              <a:t>(см. схему А).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</a:rPr>
              <a:t>Если у Вас аналоговый телевизор, то необходимо применить цифровую приставку (см. схему Б).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510E8-40A7-4095-A38C-F49DD24B274F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E7B36-5C13-4F66-AAB1-5617D33F3CA2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7963"/>
            <a:ext cx="685800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ВНИМАНИЕ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FF0000"/>
                </a:solidFill>
              </a:rPr>
              <a:t>Цифровые приставки и телевизоры  стандарта DVB-T не принимают  новый стандарт DVB-T2! 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2800" b="1" smtClean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FF0000"/>
                </a:solidFill>
              </a:rPr>
              <a:t>Убедительно просим вас быть бдительными и приобретать телевизоры и цифровые приставки, поддерживающие стандарт DVB-T2!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17E46C-596F-408B-ADB7-5DECF985B1CD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4249</TotalTime>
  <Words>320</Words>
  <Application>Microsoft Office PowerPoint</Application>
  <PresentationFormat>Экран (4:3)</PresentationFormat>
  <Paragraphs>72</Paragraphs>
  <Slides>17</Slides>
  <Notes>0</Notes>
  <HiddenSlides>6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Способы подключения домохозяйств к эфирному цифровому телевизионному и радиовещанию.  Приёмное оборудование.</vt:lpstr>
      <vt:lpstr>Преимущества «цифры»</vt:lpstr>
      <vt:lpstr>Состав федеральных мультиплексов</vt:lpstr>
      <vt:lpstr>Как подключиться?</vt:lpstr>
      <vt:lpstr>КАКОЕ ОБОРУДОВАНИЕ НЕОБХОДИМО</vt:lpstr>
      <vt:lpstr>Приёмные антенны</vt:lpstr>
      <vt:lpstr>КАКОЕ ОБОРУДОВАНИЕ НЕОБХОДИМО</vt:lpstr>
      <vt:lpstr>Слайд 8</vt:lpstr>
      <vt:lpstr>ВНИМАНИЕ</vt:lpstr>
      <vt:lpstr>Слайд 10</vt:lpstr>
      <vt:lpstr>Слайд 11</vt:lpstr>
      <vt:lpstr>Слайд 12</vt:lpstr>
      <vt:lpstr>Слайд 13</vt:lpstr>
      <vt:lpstr>Способы подключения домохозяйств к «цифре»</vt:lpstr>
      <vt:lpstr>Слайд 15</vt:lpstr>
      <vt:lpstr>ПРЕДУПРЕЖДЕНИЕ</vt:lpstr>
      <vt:lpstr>Слайд 17</vt:lpstr>
    </vt:vector>
  </TitlesOfParts>
  <Company>ФГУП "РТРС" филиал "Кемеровский ОРТПЦ"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Строительство сети цифрового эфирного телерадиовещания на территории Кемеровской области</dc:title>
  <dc:creator>Попов</dc:creator>
  <cp:lastModifiedBy>User</cp:lastModifiedBy>
  <cp:revision>158</cp:revision>
  <cp:lastPrinted>2016-04-20T03:08:35Z</cp:lastPrinted>
  <dcterms:created xsi:type="dcterms:W3CDTF">2013-08-09T04:33:03Z</dcterms:created>
  <dcterms:modified xsi:type="dcterms:W3CDTF">2016-08-23T12:50:18Z</dcterms:modified>
</cp:coreProperties>
</file>